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78" r:id="rId2"/>
    <p:sldId id="298" r:id="rId3"/>
    <p:sldId id="596" r:id="rId4"/>
    <p:sldId id="594" r:id="rId5"/>
    <p:sldId id="589" r:id="rId6"/>
    <p:sldId id="601" r:id="rId7"/>
    <p:sldId id="590" r:id="rId8"/>
    <p:sldId id="605" r:id="rId9"/>
    <p:sldId id="599" r:id="rId10"/>
    <p:sldId id="591" r:id="rId11"/>
    <p:sldId id="592" r:id="rId12"/>
    <p:sldId id="617" r:id="rId13"/>
    <p:sldId id="618" r:id="rId14"/>
    <p:sldId id="619" r:id="rId15"/>
    <p:sldId id="622" r:id="rId16"/>
    <p:sldId id="623" r:id="rId17"/>
    <p:sldId id="621" r:id="rId18"/>
    <p:sldId id="593" r:id="rId19"/>
    <p:sldId id="600" r:id="rId20"/>
    <p:sldId id="608" r:id="rId21"/>
    <p:sldId id="595" r:id="rId22"/>
    <p:sldId id="606" r:id="rId23"/>
    <p:sldId id="625" r:id="rId24"/>
  </p:sldIdLst>
  <p:sldSz cx="12192000" cy="6858000"/>
  <p:notesSz cx="6858000" cy="9144000"/>
  <p:embeddedFontLst>
    <p:embeddedFont>
      <p:font typeface="Amazon Ember" panose="020B0603020204020204" pitchFamily="34" charset="0"/>
      <p:regular r:id="rId27"/>
      <p:bold r:id="rId28"/>
      <p:italic r:id="rId29"/>
      <p:boldItalic r:id="rId30"/>
    </p:embeddedFont>
    <p:embeddedFont>
      <p:font typeface="Amazon Ember Display" panose="020B0603020204020204" pitchFamily="34" charset="0"/>
      <p:regular r:id="rId31"/>
      <p:bold r:id="rId32"/>
      <p:italic r:id="rId33"/>
      <p:boldItalic r:id="rId34"/>
    </p:embeddedFont>
    <p:embeddedFont>
      <p:font typeface="Amazon Ember Mono" panose="020B0603020204020204" pitchFamily="34" charset="0"/>
      <p:regular r:id="rId35"/>
      <p:bold r:id="rId36"/>
      <p:italic r:id="rId37"/>
      <p:boldItalic r:id="rId38"/>
    </p:embeddedFont>
    <p:embeddedFont>
      <p:font typeface="Fira Sans Extra Condensed" panose="020F0502020204030204" pitchFamily="34" charset="0"/>
      <p:regular r:id="rId39"/>
      <p:bold r:id="rId40"/>
    </p:embeddedFont>
    <p:embeddedFont>
      <p:font typeface="Fira Sans Extra Condensed Medium" panose="020F0502020204030204" pitchFamily="34" charset="0"/>
      <p:regular r:id="rId41"/>
      <p:bold r:id="rId42"/>
      <p:italic r:id="rId43"/>
      <p:boldItalic r:id="rId44"/>
    </p:embeddedFont>
    <p:embeddedFont>
      <p:font typeface="Lucida Console" panose="020B0609040504020204" pitchFamily="49" charset="0"/>
      <p:regular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4"/>
    <a:srgbClr val="D5DBDB"/>
    <a:srgbClr val="B4EB51"/>
    <a:srgbClr val="879196"/>
    <a:srgbClr val="545B64"/>
    <a:srgbClr val="2C77EA"/>
    <a:srgbClr val="E617E6"/>
    <a:srgbClr val="FD5195"/>
    <a:srgbClr val="4D27AA"/>
    <a:srgbClr val="1CC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9975A-8D39-0086-3AC7-DACEAD6F4122}" v="39" dt="2025-06-23T09:23:27.400"/>
    <p1510:client id="{465BB956-0102-2341-9EF7-B653564CDC16}" v="106" dt="2025-06-24T03:20:38.043"/>
    <p1510:client id="{B8BB503D-A700-ABDA-F274-A0D0A5AB4429}" v="31" dt="2025-06-23T17:12:04.250"/>
    <p1510:client id="{E60FA56B-93AF-314C-259D-E8C238D1B83E}" v="66" dt="2025-06-24T02:25:02.664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6"/>
    <p:restoredTop sz="60078"/>
  </p:normalViewPr>
  <p:slideViewPr>
    <p:cSldViewPr snapToGrid="0">
      <p:cViewPr>
        <p:scale>
          <a:sx n="92" d="100"/>
          <a:sy n="92" d="100"/>
        </p:scale>
        <p:origin x="1504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9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94C2-75D8-F0CE-EE63-8F0AD079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99594-E3EC-1B41-BD58-D4DBF3C72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1E4CC-0476-8D92-FC5F-571A8B638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5993F-36BE-4BB7-94A5-798FEF0C1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1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Roleplay a customer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4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chemeClr val="accent2"/>
              </a:solidFill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4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Speaker job title</a:t>
            </a:r>
            <a:br>
              <a:rPr lang="en-US"/>
            </a:br>
            <a:r>
              <a:rPr lang="en-US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04A0A-2000-9B18-0DA7-601F1AEEC18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2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603E0-D126-4A24-BE23-80E583F89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7048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7F41D-4D10-3957-F5BB-D3D6191B9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AE83D0B3-0A2F-1E43-B858-5531B7606C20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424B47-7359-7BE5-3291-504BD2324C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60CF9-4CA3-4349-B36F-3A8195EF3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A4B0-CCBF-BDEA-1B4F-3786AD021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AE83D0B3-0A2F-1E43-B858-5531B7606C20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1A236-52C6-4C53-8431-DD918C6ED2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62FA3B-E9E9-CD90-A029-E3EA4DB3F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AE83D0B3-0A2F-1E43-B858-5531B7606C20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8F93EC-EFA4-623D-D4D4-3DF6B0A0B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DCAA5-AFED-472F-8A8F-7A2F50E45C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BCE90-2004-08B4-59B9-3B77CB3A9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AE83D0B3-0A2F-1E43-B858-5531B7606C20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642B4-AE80-4AE2-BA73-9F4D46E86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6BD47-0A16-690A-26F9-DA06A80E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Speaker job title</a:t>
            </a:r>
            <a:br>
              <a:rPr lang="en-US"/>
            </a:br>
            <a:r>
              <a:rPr lang="en-US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04A0A-2000-9B18-0DA7-601F1AEEC18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2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750842-1FBB-4903-9512-925C36538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7048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E4840-E93F-F324-47D5-1F2AE04B5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Speaker job title</a:t>
            </a:r>
            <a:br>
              <a:rPr lang="en-US"/>
            </a:br>
            <a:r>
              <a:rPr lang="en-US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04A0A-2000-9B18-0DA7-601F1AEEC18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2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85438B-31C1-4658-90CD-8F0E0DA69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7048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CE9B8-F561-40C2-A8DD-C66EAE0DF3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AC78B-253F-1B02-49CE-524546A40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D1F82-B302-4D47-AD61-FE236D77D4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D9CF59-EEC0-87C3-927E-C14F4F380E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611C7-70B2-4D2A-8259-944F48E5F6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91524-33EC-A82D-FE1B-4AFF37A15B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40DB9-905E-48A5-9BC8-1AFD64D223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3795F-E3BE-B6FF-78DC-782537DEEC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B9407-AAEB-4A6B-923D-2F4DC90E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Type or paste plain-text code here; or click icon to add image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38196-A053-8918-8B70-A2FA19A26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Speaker job title</a:t>
            </a:r>
            <a:br>
              <a:rPr lang="en-US"/>
            </a:br>
            <a:r>
              <a:rPr lang="en-US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04A0A-2000-9B18-0DA7-601F1AEEC18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2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D14B6A-FC33-4FF9-8C4D-04F839B5D5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7048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Enter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Enter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text or click icon to add media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3C6F7-3B7C-A6DD-5967-7CC781893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E63F21-35C4-4124-87C3-887CD68A76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8572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4542E-24DE-C22F-AC0D-3F8162E1B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8A2FDC-3BA7-4280-AECF-4CDC22A22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8572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355CD-C4C9-F827-C060-91AEFA82D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0BED3C-D274-45F5-A834-626A32169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8572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D131E-8F92-A63B-08C6-0FC57820DA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DF4AA-0F4C-4518-B62F-02A8535318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8572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DB8A4-2614-CC00-3773-2D3B89995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Speaker job title</a:t>
            </a:r>
            <a:br>
              <a:rPr lang="en-US"/>
            </a:br>
            <a:r>
              <a:rPr lang="en-US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04A0A-2000-9B18-0DA7-601F1AEEC18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2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212D50-C20F-43BA-9EC4-9A65DD73DA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7048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403AE-464E-FEC6-3507-1AA5611D9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1E4C89-5B68-42F3-8C8E-43750AC7BE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" y="857299"/>
            <a:ext cx="2056738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>
                <a:latin typeface="+mj-lt"/>
              </a:rPr>
              <a:t>Do not use layouts after this slide.</a:t>
            </a:r>
            <a:br>
              <a:rPr lang="en-US" sz="6000">
                <a:latin typeface="+mj-lt"/>
              </a:rPr>
            </a:br>
            <a:r>
              <a:rPr lang="en-US" sz="2000">
                <a:latin typeface="+mj-lt"/>
              </a:rPr>
              <a:t>They are not part of the official template.</a:t>
            </a:r>
            <a:endParaRPr lang="en-US" sz="600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EF841-833F-4194-9DB6-80BC4460478B}"/>
              </a:ext>
            </a:extLst>
          </p:cNvPr>
          <p:cNvCxnSpPr/>
          <p:nvPr userDrawn="1"/>
        </p:nvCxnSpPr>
        <p:spPr>
          <a:xfrm>
            <a:off x="-88900" y="3822700"/>
            <a:ext cx="12280900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0CABB8-B7F2-4671-9368-653AFF8F10DC}"/>
              </a:ext>
            </a:extLst>
          </p:cNvPr>
          <p:cNvCxnSpPr/>
          <p:nvPr userDrawn="1"/>
        </p:nvCxnSpPr>
        <p:spPr>
          <a:xfrm>
            <a:off x="2527300" y="1752600"/>
            <a:ext cx="0" cy="45369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8709D-7BE2-4550-A11A-B43DE39C77B3}"/>
              </a:ext>
            </a:extLst>
          </p:cNvPr>
          <p:cNvCxnSpPr/>
          <p:nvPr userDrawn="1"/>
        </p:nvCxnSpPr>
        <p:spPr>
          <a:xfrm>
            <a:off x="7340600" y="1752600"/>
            <a:ext cx="0" cy="45369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2BE36B-AF43-495F-B3EA-7D5677F23420}"/>
              </a:ext>
            </a:extLst>
          </p:cNvPr>
          <p:cNvCxnSpPr/>
          <p:nvPr userDrawn="1"/>
        </p:nvCxnSpPr>
        <p:spPr>
          <a:xfrm>
            <a:off x="9804400" y="1752600"/>
            <a:ext cx="0" cy="45369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B9EC0-F490-47C8-B286-CBDC0152BD51}"/>
              </a:ext>
            </a:extLst>
          </p:cNvPr>
          <p:cNvCxnSpPr/>
          <p:nvPr userDrawn="1"/>
        </p:nvCxnSpPr>
        <p:spPr>
          <a:xfrm>
            <a:off x="4965700" y="1752600"/>
            <a:ext cx="0" cy="45369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911546-035E-4369-8EB2-1A5E7AE99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0903" y="3390900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379B1D8-AB54-408A-AB5E-517044DA60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9402" y="3390900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FBB445-222E-4204-8F00-A523E27B42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752" y="3390900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4A256B3-EB1E-481C-A96D-C6406F469E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11305" y="3390900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0A7C2CA-45D1-48A9-8939-220789B0B0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69804" y="3390900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D409AD8-6823-4F2B-A6DD-A1EABEF1A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0903" y="5892801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AA577CC-88DF-4E5B-939E-C8ACE54959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402" y="5892801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E2A2226-E055-41A2-81F3-14826098B8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8752" y="5892801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6C6B96A-910A-4104-9F7F-F2CC5E214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1305" y="5892801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F7C4289-FF34-4369-8AA7-6AF35F310A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69804" y="5892801"/>
            <a:ext cx="1828797" cy="230832"/>
          </a:xfrm>
        </p:spPr>
        <p:txBody>
          <a:bodyPr/>
          <a:lstStyle>
            <a:lvl1pPr marL="0" indent="0" algn="ctr">
              <a:buNone/>
              <a:defRPr sz="1000"/>
            </a:lvl1pPr>
            <a:lvl5pPr>
              <a:defRPr/>
            </a:lvl5pPr>
          </a:lstStyle>
          <a:p>
            <a:pPr lvl="0"/>
            <a:r>
              <a:rPr lang="en-US"/>
              <a:t>Edit Description</a:t>
            </a:r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AD2-0170-4A06-A22C-4EFC631C189F}"/>
              </a:ext>
            </a:extLst>
          </p:cNvPr>
          <p:cNvSpPr/>
          <p:nvPr userDrawn="1"/>
        </p:nvSpPr>
        <p:spPr>
          <a:xfrm>
            <a:off x="260903" y="177800"/>
            <a:ext cx="4247597" cy="408632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720E5-EA0D-43B9-ACAE-D44BE116E681}"/>
              </a:ext>
            </a:extLst>
          </p:cNvPr>
          <p:cNvSpPr txBox="1"/>
          <p:nvPr userDrawn="1"/>
        </p:nvSpPr>
        <p:spPr>
          <a:xfrm>
            <a:off x="260903" y="111853"/>
            <a:ext cx="1033089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GB" b="1">
                <a:solidFill>
                  <a:srgbClr val="FF0000"/>
                </a:solidFill>
              </a:rPr>
              <a:t>THIS SLIDE IS INTENDED TO PROVIDE YOU WITH ICONS</a:t>
            </a:r>
          </a:p>
          <a:p>
            <a:pPr algn="l"/>
            <a:r>
              <a:rPr lang="en-GB" b="1">
                <a:solidFill>
                  <a:srgbClr val="FF0000"/>
                </a:solidFill>
              </a:rPr>
              <a:t>You may search and copy the icons. But, do not use this slide’s layout</a:t>
            </a:r>
          </a:p>
        </p:txBody>
      </p:sp>
    </p:spTree>
    <p:extLst>
      <p:ext uri="{BB962C8B-B14F-4D97-AF65-F5344CB8AC3E}">
        <p14:creationId xmlns:p14="http://schemas.microsoft.com/office/powerpoint/2010/main" val="1707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/>
              <a:t>Enter high-level agenda items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C00822-EE87-4966-98D3-EAC7F4151DB7}"/>
              </a:ext>
            </a:extLst>
          </p:cNvPr>
          <p:cNvSpPr/>
          <p:nvPr userDrawn="1"/>
        </p:nvSpPr>
        <p:spPr>
          <a:xfrm>
            <a:off x="457200" y="2844799"/>
            <a:ext cx="2476500" cy="3098800"/>
          </a:xfrm>
          <a:prstGeom prst="roundRect">
            <a:avLst>
              <a:gd name="adj" fmla="val 4099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DFB084-F965-43B3-83D7-1C99869CC47F}"/>
              </a:ext>
            </a:extLst>
          </p:cNvPr>
          <p:cNvSpPr/>
          <p:nvPr userDrawn="1"/>
        </p:nvSpPr>
        <p:spPr>
          <a:xfrm>
            <a:off x="3340100" y="2844799"/>
            <a:ext cx="2476500" cy="3098800"/>
          </a:xfrm>
          <a:prstGeom prst="roundRect">
            <a:avLst>
              <a:gd name="adj" fmla="val 4099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65245E-F0E5-4853-A11B-6651346E3B01}"/>
              </a:ext>
            </a:extLst>
          </p:cNvPr>
          <p:cNvSpPr/>
          <p:nvPr userDrawn="1"/>
        </p:nvSpPr>
        <p:spPr>
          <a:xfrm>
            <a:off x="6223000" y="2844799"/>
            <a:ext cx="2476500" cy="3098800"/>
          </a:xfrm>
          <a:prstGeom prst="roundRect">
            <a:avLst>
              <a:gd name="adj" fmla="val 4099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A668A9-3A14-4064-BC24-DC62F3085E14}"/>
              </a:ext>
            </a:extLst>
          </p:cNvPr>
          <p:cNvSpPr/>
          <p:nvPr userDrawn="1"/>
        </p:nvSpPr>
        <p:spPr>
          <a:xfrm>
            <a:off x="9105900" y="2844799"/>
            <a:ext cx="2476500" cy="3098800"/>
          </a:xfrm>
          <a:prstGeom prst="roundRect">
            <a:avLst>
              <a:gd name="adj" fmla="val 4099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CB0DE0-A48D-4C8D-9322-543BB3E044AA}"/>
              </a:ext>
            </a:extLst>
          </p:cNvPr>
          <p:cNvSpPr/>
          <p:nvPr userDrawn="1"/>
        </p:nvSpPr>
        <p:spPr>
          <a:xfrm>
            <a:off x="882650" y="1907131"/>
            <a:ext cx="1625600" cy="1600200"/>
          </a:xfrm>
          <a:prstGeom prst="roundRect">
            <a:avLst>
              <a:gd name="adj" fmla="val 793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A311B81-455C-4C48-8544-914FB882E0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1225" y="1907130"/>
            <a:ext cx="1625600" cy="1600201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6258734-3CAB-4CDB-82E4-9F48222DD7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3725" y="3657350"/>
            <a:ext cx="2203450" cy="369332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Name</a:t>
            </a:r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13B87C-2B66-40CC-92AD-11FF8D0213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9300" y="4136865"/>
            <a:ext cx="1879600" cy="702367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Role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8A897F3-DF39-49E4-9C9A-9A8E867E5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9300" y="5092700"/>
            <a:ext cx="3416300" cy="1566583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baseline="0" dirty="0" smtClean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</a:t>
            </a:r>
            <a:endParaRPr lang="en-GB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38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FC8B4-77B8-A4C2-28BA-FC7660F23D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AE83D0B3-0A2F-1E43-B858-5531B7606C20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9A00DE-7338-61B6-50BD-76AF1FEEC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4F637-9DB2-41FC-8CE3-18988ED28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2" y="6415213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/>
              <a:t>© </a:t>
            </a:r>
            <a:fld id="{D92C1840-24C3-7243-BACE-05F0D6812AEA}" type="datetimeyyyy">
              <a:rPr lang="en-US" sz="600" smtClean="0"/>
              <a:t>2025</a:t>
            </a:fld>
            <a:r>
              <a:rPr lang="en-US" sz="600"/>
              <a:t>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6426557"/>
            <a:ext cx="714322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30" r:id="rId2"/>
    <p:sldLayoutId id="2147483731" r:id="rId3"/>
    <p:sldLayoutId id="2147483732" r:id="rId4"/>
    <p:sldLayoutId id="2147483733" r:id="rId5"/>
    <p:sldLayoutId id="2147483661" r:id="rId6"/>
    <p:sldLayoutId id="2147483654" r:id="rId7"/>
    <p:sldLayoutId id="2147483939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668" r:id="rId21"/>
    <p:sldLayoutId id="2147483653" r:id="rId22"/>
    <p:sldLayoutId id="2147483689" r:id="rId23"/>
    <p:sldLayoutId id="2147483691" r:id="rId24"/>
    <p:sldLayoutId id="2147483690" r:id="rId25"/>
    <p:sldLayoutId id="2147483657" r:id="rId26"/>
    <p:sldLayoutId id="2147483692" r:id="rId27"/>
    <p:sldLayoutId id="2147483694" r:id="rId28"/>
    <p:sldLayoutId id="2147483693" r:id="rId29"/>
    <p:sldLayoutId id="2147483652" r:id="rId30"/>
    <p:sldLayoutId id="2147483669" r:id="rId31"/>
    <p:sldLayoutId id="2147483670" r:id="rId32"/>
    <p:sldLayoutId id="2147483673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671" r:id="rId39"/>
    <p:sldLayoutId id="2147483672" r:id="rId40"/>
    <p:sldLayoutId id="2147483695" r:id="rId41"/>
    <p:sldLayoutId id="2147483674" r:id="rId42"/>
    <p:sldLayoutId id="2147483675" r:id="rId43"/>
    <p:sldLayoutId id="2147483656" r:id="rId44"/>
    <p:sldLayoutId id="2147483676" r:id="rId45"/>
    <p:sldLayoutId id="2147483785" r:id="rId46"/>
    <p:sldLayoutId id="2147483786" r:id="rId47"/>
    <p:sldLayoutId id="2147483787" r:id="rId48"/>
    <p:sldLayoutId id="2147483788" r:id="rId49"/>
    <p:sldLayoutId id="2147483789" r:id="rId50"/>
    <p:sldLayoutId id="2147483707" r:id="rId51"/>
    <p:sldLayoutId id="2147483708" r:id="rId52"/>
    <p:sldLayoutId id="2147483678" r:id="rId53"/>
    <p:sldLayoutId id="2147483940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4498D-9D9C-41FF-BF58-7CCC29A0A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SA Genie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A1C026-AC2D-4F3E-9C7B-F8D4F126C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Capstone Presentation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45F590-B032-4141-9825-A23910376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ECD29-1F84-49E0-9D0A-315CC377B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2892138" cy="313932"/>
          </a:xfrm>
        </p:spPr>
        <p:txBody>
          <a:bodyPr/>
          <a:lstStyle/>
          <a:p>
            <a:r>
              <a:rPr lang="en-GB"/>
              <a:t>Associate Solutions Architect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82549-EEAC-4BBD-B9E2-BF049738C5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CEDA53-B65D-4360-83BD-61E7D7DD5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349712"/>
            <a:ext cx="2892138" cy="369332"/>
          </a:xfr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Fadilah Daud	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054D16F-1DF9-2BFC-0259-E964F2789E57}"/>
              </a:ext>
            </a:extLst>
          </p:cNvPr>
          <p:cNvSpPr txBox="1">
            <a:spLocks/>
          </p:cNvSpPr>
          <p:nvPr/>
        </p:nvSpPr>
        <p:spPr>
          <a:xfrm>
            <a:off x="4197349" y="4762500"/>
            <a:ext cx="2892138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Associate Solutions Architect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C6ECAD5-FD47-EA26-3FCB-17D201ABF9B7}"/>
              </a:ext>
            </a:extLst>
          </p:cNvPr>
          <p:cNvSpPr txBox="1">
            <a:spLocks/>
          </p:cNvSpPr>
          <p:nvPr/>
        </p:nvSpPr>
        <p:spPr>
          <a:xfrm>
            <a:off x="4197349" y="4349712"/>
            <a:ext cx="2889251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Megan Teo	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C31B1F4-ABE4-25CE-9372-D8A6BE461541}"/>
              </a:ext>
            </a:extLst>
          </p:cNvPr>
          <p:cNvSpPr txBox="1">
            <a:spLocks/>
          </p:cNvSpPr>
          <p:nvPr/>
        </p:nvSpPr>
        <p:spPr>
          <a:xfrm>
            <a:off x="7550149" y="4762500"/>
            <a:ext cx="2892138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Associate Solutions Architect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31492CE-B3D7-629D-C800-A7205B168586}"/>
              </a:ext>
            </a:extLst>
          </p:cNvPr>
          <p:cNvSpPr txBox="1">
            <a:spLocks/>
          </p:cNvSpPr>
          <p:nvPr/>
        </p:nvSpPr>
        <p:spPr>
          <a:xfrm>
            <a:off x="7550149" y="4349712"/>
            <a:ext cx="2889251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Minju</a:t>
            </a:r>
            <a:r>
              <a:rPr lang="en-US"/>
              <a:t> Park	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B4EE077-063E-30EF-2321-C8BAC5CCB0B7}"/>
              </a:ext>
            </a:extLst>
          </p:cNvPr>
          <p:cNvSpPr txBox="1">
            <a:spLocks/>
          </p:cNvSpPr>
          <p:nvPr/>
        </p:nvSpPr>
        <p:spPr>
          <a:xfrm>
            <a:off x="609598" y="5669962"/>
            <a:ext cx="2892138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Associate Solutions Architect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38B8064-25F4-F2FE-DA08-1EAFA8A89772}"/>
              </a:ext>
            </a:extLst>
          </p:cNvPr>
          <p:cNvSpPr txBox="1">
            <a:spLocks/>
          </p:cNvSpPr>
          <p:nvPr/>
        </p:nvSpPr>
        <p:spPr>
          <a:xfrm>
            <a:off x="609598" y="5257174"/>
            <a:ext cx="2653147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Seoyoung</a:t>
            </a:r>
            <a:r>
              <a:rPr lang="en-US"/>
              <a:t> Park	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544D05-22F3-17A7-59DB-50AB35365519}"/>
              </a:ext>
            </a:extLst>
          </p:cNvPr>
          <p:cNvSpPr txBox="1">
            <a:spLocks/>
          </p:cNvSpPr>
          <p:nvPr/>
        </p:nvSpPr>
        <p:spPr>
          <a:xfrm>
            <a:off x="4197349" y="5732481"/>
            <a:ext cx="2892138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Associate Solutions Architect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D4F7939-F8FA-A03D-CD3A-9E81C1ED7E7D}"/>
              </a:ext>
            </a:extLst>
          </p:cNvPr>
          <p:cNvSpPr txBox="1">
            <a:spLocks/>
          </p:cNvSpPr>
          <p:nvPr/>
        </p:nvSpPr>
        <p:spPr>
          <a:xfrm>
            <a:off x="4197349" y="5319693"/>
            <a:ext cx="2873247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Yong Xuan Chua	</a:t>
            </a:r>
          </a:p>
        </p:txBody>
      </p:sp>
    </p:spTree>
    <p:extLst>
      <p:ext uri="{BB962C8B-B14F-4D97-AF65-F5344CB8AC3E}">
        <p14:creationId xmlns:p14="http://schemas.microsoft.com/office/powerpoint/2010/main" val="21647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D1CD-4759-E14B-57D9-F8A1B5F5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4A478A-9490-9B20-1B98-6268F32F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Live Demonstration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C1674-43F6-2162-F4F4-DB270AC2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1DE8-71F1-873A-F640-DB3EC6AF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DE3D2-C9D0-441F-6ED8-94E838AF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Technical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8DEA6-333B-4E3F-B504-BDB5E318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1FB22-36D6-F158-E199-A564DB26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0F8F1-7299-A2BB-67C9-14178150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1"/>
            <a:ext cx="12192000" cy="5050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BD4D8-F01D-C7B2-9F3F-92850DC9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A75F8-3970-73DF-48D8-711F0230152E}"/>
              </a:ext>
            </a:extLst>
          </p:cNvPr>
          <p:cNvSpPr txBox="1"/>
          <p:nvPr/>
        </p:nvSpPr>
        <p:spPr>
          <a:xfrm>
            <a:off x="1200301" y="4909704"/>
            <a:ext cx="10387177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2344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64FB1-72B8-82EF-DCCC-19D3AF7E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A01AE0-373A-C461-9AE9-B8827C4F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1"/>
            <a:ext cx="12192000" cy="5205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B56F3-28F5-8013-6C8D-4620599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E88DD-7654-7C8D-3E1D-B134AC2002B3}"/>
              </a:ext>
            </a:extLst>
          </p:cNvPr>
          <p:cNvSpPr txBox="1"/>
          <p:nvPr/>
        </p:nvSpPr>
        <p:spPr>
          <a:xfrm>
            <a:off x="1200301" y="4909704"/>
            <a:ext cx="1038717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Authenticate with credentials in login window.</a:t>
            </a: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5181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2C470-99E1-83F0-56E2-7F325B1A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4D252BB3-6B7D-320E-6124-42A1FDF7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"/>
            <a:ext cx="12192000" cy="5050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E697C-C514-947F-FE87-1AFD5008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08A5C-D3EF-54BE-5BFD-EF0A69F289BD}"/>
              </a:ext>
            </a:extLst>
          </p:cNvPr>
          <p:cNvSpPr txBox="1"/>
          <p:nvPr/>
        </p:nvSpPr>
        <p:spPr>
          <a:xfrm>
            <a:off x="1200301" y="4909704"/>
            <a:ext cx="10387177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Authenticate with credentials in login window.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Press "Ctrl + R" or "Command + R" to record, save and transfer .mp3 file.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Lambda function is set to pass the audio file from the script and sent to S3 bucket (Raw).</a:t>
            </a: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8719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09A59-899B-5C27-21DC-37A97C3A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1C0787D-0069-4BBB-4363-C87B2394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"/>
            <a:ext cx="12192000" cy="5050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7D852-2E97-8A13-0ED5-D47A1C4A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B7198-832B-6296-558B-61542742965A}"/>
              </a:ext>
            </a:extLst>
          </p:cNvPr>
          <p:cNvSpPr txBox="1"/>
          <p:nvPr/>
        </p:nvSpPr>
        <p:spPr>
          <a:xfrm>
            <a:off x="1200301" y="4909704"/>
            <a:ext cx="10387177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Authenticate with credentials in login window.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Press "Ctrl + R" or "Command + R" to record, save and transfer .mp3 file.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Lambda function is set to pass the audio file from the script and sent to S3 bucket (Raw).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audio is sent to be transcribed with Amazon Transcribe.</a:t>
            </a: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7019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FA48D-3FC2-4E9C-8420-72732BC4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B58B2E7E-D1F5-3928-5543-E880CC3B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"/>
            <a:ext cx="12192000" cy="5050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40BDA-676E-BC8C-BBFD-84115C6B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7C8CFB-E4E2-528D-EB9B-C9B6B1F8824A}"/>
              </a:ext>
            </a:extLst>
          </p:cNvPr>
          <p:cNvSpPr txBox="1"/>
          <p:nvPr/>
        </p:nvSpPr>
        <p:spPr>
          <a:xfrm>
            <a:off x="1200301" y="4909704"/>
            <a:ext cx="10387177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Authenticate with credentials in login window.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Press "Ctrl + R" or "Command + R" to record, save and transfer .mp3 file.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Lambda function is set to pass the audio file from the script and sent to S3 bucket (Raw).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audio is sent to be transcribed with Amazon Transcribe.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transcribed file will be passed to the processed bucket and sent for processing with Bedrock.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Bedrock generates a response with Claude Haiku 3.5 and stores the response in DynamoDB.</a:t>
            </a: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0975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93087-A138-51BB-FD60-26873E5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E1AFF26A-FD9C-43FA-944E-6C87B539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"/>
            <a:ext cx="12192000" cy="5050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428B3-499E-A17A-244E-AB155D1E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F37583-75BD-3862-A148-E21D0C2D30D7}"/>
              </a:ext>
            </a:extLst>
          </p:cNvPr>
          <p:cNvSpPr txBox="1"/>
          <p:nvPr/>
        </p:nvSpPr>
        <p:spPr>
          <a:xfrm>
            <a:off x="1200301" y="4909704"/>
            <a:ext cx="10387177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Launch the invisible overlay.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Authenticate with credentials in login window.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Press "Ctrl + R" or "Command + R" to record, save and transfer .mp3 file.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Lambda function is set to pass the audio file from the script and sent to S3 bucket (Raw).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audio is sent to be transcribed with Amazon Transcribe.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transcribed file will be passed to the processed bucket and sent for processing with Bedrock.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Bedrock generates a response with Claude Haiku 3.5 and stores the response in DynamoDB.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Lambda function is set to push the response according to the </a:t>
            </a:r>
            <a:r>
              <a:rPr lang="en-US" sz="1200" err="1">
                <a:solidFill>
                  <a:srgbClr val="000000"/>
                </a:solidFill>
                <a:ea typeface="Amazon Ember"/>
                <a:cs typeface="Amazon Ember"/>
              </a:rPr>
              <a:t>AppID</a:t>
            </a: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 through the opened WebSocket.</a:t>
            </a:r>
          </a:p>
          <a:p>
            <a:pPr marL="342900" indent="-342900">
              <a:buAutoNum type="arabicPeriod"/>
            </a:pPr>
            <a:r>
              <a:rPr lang="en-US" sz="1200">
                <a:solidFill>
                  <a:srgbClr val="000000"/>
                </a:solidFill>
                <a:ea typeface="Amazon Ember"/>
                <a:cs typeface="Amazon Ember"/>
              </a:rPr>
              <a:t>The response will appear on the Electron overlay.</a:t>
            </a:r>
            <a:endParaRPr lang="en-US" sz="1200">
              <a:ea typeface="Amazon Ember"/>
              <a:cs typeface="Amazon Ember"/>
            </a:endParaRPr>
          </a:p>
          <a:p>
            <a:pPr marL="342900" indent="-342900">
              <a:buAutoNum type="arabicPeriod"/>
            </a:pPr>
            <a:endParaRPr lang="en-US" sz="1200">
              <a:solidFill>
                <a:srgbClr val="000000"/>
              </a:solidFill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150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C99EB-A6DF-92F8-E7B6-66E429E8E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8FD6A6-3A1E-70EC-9203-B1BF9574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Solution Pricing Estimates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2F9C4-F7C7-5112-C055-A60C0C90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446C7-87F8-B55E-370F-70C19E56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75A8-FED7-0128-98E5-A54AA863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Pricing Estimates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581FB7-E0B2-9262-DBFD-2DCB5AD63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910266"/>
              </p:ext>
            </p:extLst>
          </p:nvPr>
        </p:nvGraphicFramePr>
        <p:xfrm>
          <a:off x="2359859" y="2368131"/>
          <a:ext cx="7476510" cy="325666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151258">
                  <a:extLst>
                    <a:ext uri="{9D8B030D-6E8A-4147-A177-3AD203B41FA5}">
                      <a16:colId xmlns:a16="http://schemas.microsoft.com/office/drawing/2014/main" val="2015314286"/>
                    </a:ext>
                  </a:extLst>
                </a:gridCol>
                <a:gridCol w="5325252">
                  <a:extLst>
                    <a:ext uri="{9D8B030D-6E8A-4147-A177-3AD203B41FA5}">
                      <a16:colId xmlns:a16="http://schemas.microsoft.com/office/drawing/2014/main" val="1057807459"/>
                    </a:ext>
                  </a:extLst>
                </a:gridCol>
              </a:tblGrid>
              <a:tr h="535178"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ko-KR" altLang="en-US" sz="1600" kern="1200" err="1">
                          <a:solidFill>
                            <a:srgbClr val="FFFFFF"/>
                          </a:solidFill>
                          <a:effectLst/>
                        </a:rPr>
                        <a:t>Item</a:t>
                      </a:r>
                      <a:endParaRPr lang="ko-KR" altLang="en-US" sz="1600" kern="1200" dirty="0" err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800" kern="1200" dirty="0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4155"/>
                  </a:ext>
                </a:extLst>
              </a:tr>
              <a:tr h="521917"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Usage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frequency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ko-KR" altLang="en-US" sz="1800" kern="1200" dirty="0">
                          <a:solidFill>
                            <a:srgbClr val="FFFFFF"/>
                          </a:solidFill>
                          <a:effectLst/>
                        </a:rPr>
                        <a:t>10 </a:t>
                      </a:r>
                      <a:r>
                        <a:rPr lang="ko-KR" altLang="en-US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min</a:t>
                      </a:r>
                      <a:r>
                        <a:rPr lang="ko-KR" altLang="en-US" sz="1800" kern="1200" dirty="0">
                          <a:solidFill>
                            <a:srgbClr val="FFFFFF"/>
                          </a:solidFill>
                          <a:effectLst/>
                        </a:rPr>
                        <a:t>/</a:t>
                      </a:r>
                      <a:r>
                        <a:rPr lang="ko-KR" altLang="en-US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day</a:t>
                      </a:r>
                      <a:r>
                        <a:rPr lang="ko-KR" altLang="en-US" sz="1800" kern="1200" dirty="0">
                          <a:solidFill>
                            <a:srgbClr val="FFFFFF"/>
                          </a:solidFill>
                          <a:effectLst/>
                        </a:rPr>
                        <a:t> * 22 </a:t>
                      </a:r>
                      <a:r>
                        <a:rPr lang="ko-KR" altLang="en-US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days</a:t>
                      </a:r>
                      <a:r>
                        <a:rPr lang="ko-KR" altLang="en-US" sz="1800" kern="1200" dirty="0">
                          <a:solidFill>
                            <a:srgbClr val="FFFFFF"/>
                          </a:solidFill>
                          <a:effectLst/>
                        </a:rPr>
                        <a:t> = 220mins/</a:t>
                      </a:r>
                      <a:r>
                        <a:rPr lang="ko-KR" altLang="en-US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month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196057"/>
                  </a:ext>
                </a:extLst>
              </a:tr>
              <a:tr h="636739"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Audio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file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size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af-ZA" sz="1800" kern="1200" err="1">
                          <a:solidFill>
                            <a:srgbClr val="FFFFFF"/>
                          </a:solidFill>
                          <a:effectLst/>
                        </a:rPr>
                        <a:t>Average</a:t>
                      </a:r>
                      <a:r>
                        <a:rPr lang="af-ZA" sz="1800" kern="1200" dirty="0">
                          <a:solidFill>
                            <a:srgbClr val="FFFFFF"/>
                          </a:solidFill>
                          <a:effectLst/>
                        </a:rPr>
                        <a:t> 5MB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941284"/>
                  </a:ext>
                </a:extLst>
              </a:tr>
              <a:tr h="469726"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Questions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per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10min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buNone/>
                      </a:pPr>
                      <a:r>
                        <a:rPr lang="af-ZA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Approximately</a:t>
                      </a:r>
                      <a:r>
                        <a:rPr lang="af-ZA" sz="1800" kern="1200" dirty="0">
                          <a:solidFill>
                            <a:srgbClr val="FFFFFF"/>
                          </a:solidFill>
                          <a:effectLst/>
                        </a:rPr>
                        <a:t> 5 </a:t>
                      </a:r>
                      <a:r>
                        <a:rPr lang="af-ZA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questions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04213"/>
                  </a:ext>
                </a:extLst>
              </a:tr>
              <a:tr h="427972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Bedrock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response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length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af-ZA" sz="1800" kern="1200">
                          <a:solidFill>
                            <a:srgbClr val="FFFFFF"/>
                          </a:solidFill>
                          <a:effectLst/>
                        </a:rPr>
                        <a:t>~ 2000 characters /question</a:t>
                      </a:r>
                      <a:endParaRPr lang="af-ZA" sz="1800" kern="1200" err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04796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Token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estimation</a:t>
                      </a:r>
                    </a:p>
                    <a:p>
                      <a:pPr marL="0" lvl="0" algn="ctr">
                        <a:buNone/>
                      </a:pP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Claude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 3.5 </a:t>
                      </a:r>
                      <a:r>
                        <a:rPr lang="ko-KR" altLang="en-US" sz="1600" kern="1200" dirty="0" err="1">
                          <a:solidFill>
                            <a:srgbClr val="FFFFFF"/>
                          </a:solidFill>
                          <a:effectLst/>
                        </a:rPr>
                        <a:t>Haiku</a:t>
                      </a:r>
                      <a:r>
                        <a:rPr lang="ko-KR" altLang="en-US" sz="1600" kern="12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af-ZA" sz="1800" kern="1200" dirty="0">
                          <a:solidFill>
                            <a:srgbClr val="FFFFFF"/>
                          </a:solidFill>
                          <a:effectLst/>
                        </a:rPr>
                        <a:t>1000 </a:t>
                      </a:r>
                      <a:r>
                        <a:rPr lang="af-ZA" sz="1800" kern="1200" dirty="0" err="1">
                          <a:solidFill>
                            <a:srgbClr val="FFFFFF"/>
                          </a:solidFill>
                          <a:effectLst/>
                        </a:rPr>
                        <a:t>characters</a:t>
                      </a:r>
                      <a:r>
                        <a:rPr lang="af-ZA" sz="1800" kern="1200" dirty="0">
                          <a:solidFill>
                            <a:srgbClr val="FFFFFF"/>
                          </a:solidFill>
                          <a:effectLst/>
                        </a:rPr>
                        <a:t> ≈ 750 tokens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26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FA754-AC13-9CD6-FB23-FF914F3F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82BA-A947-9F70-C551-3FA5D948D077}"/>
              </a:ext>
            </a:extLst>
          </p:cNvPr>
          <p:cNvSpPr txBox="1"/>
          <p:nvPr/>
        </p:nvSpPr>
        <p:spPr>
          <a:xfrm>
            <a:off x="608487" y="163190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2000" dirty="0" err="1">
                <a:ea typeface="Amazon Ember"/>
                <a:cs typeface="Amazon Ember"/>
              </a:rPr>
              <a:t>Usage</a:t>
            </a:r>
            <a:r>
              <a:rPr lang="af-ZA" sz="2000" dirty="0">
                <a:ea typeface="Amazon Ember"/>
                <a:cs typeface="Amazon Ember"/>
              </a:rPr>
              <a:t> </a:t>
            </a:r>
            <a:r>
              <a:rPr lang="af-ZA" sz="2000" dirty="0" err="1">
                <a:ea typeface="Amazon Ember"/>
                <a:cs typeface="Amazon Ember"/>
              </a:rPr>
              <a:t>Assumption</a:t>
            </a:r>
            <a:r>
              <a:rPr lang="en-US" sz="2000" dirty="0">
                <a:ea typeface="Amazon Ember"/>
                <a:cs typeface="Amazon Ember"/>
              </a:rPr>
              <a:t>​s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3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A97E23F-85FD-4125-BB1E-C9BDAC5E7E96}"/>
              </a:ext>
            </a:extLst>
          </p:cNvPr>
          <p:cNvSpPr txBox="1">
            <a:spLocks/>
          </p:cNvSpPr>
          <p:nvPr/>
        </p:nvSpPr>
        <p:spPr>
          <a:xfrm>
            <a:off x="609600" y="1711804"/>
            <a:ext cx="10972800" cy="4191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/>
              <a:t>Team Introduction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100"/>
              <a:t>Problem Statement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None/>
            </a:pPr>
            <a:r>
              <a:rPr lang="en-US" sz="2100"/>
              <a:t>Solution and Value Proposition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None/>
            </a:pPr>
            <a:r>
              <a:rPr lang="en-US" sz="2100"/>
              <a:t>Live Demonstration 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None/>
            </a:pPr>
            <a:r>
              <a:rPr lang="en-US" sz="2100"/>
              <a:t>Technical Architecture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None/>
            </a:pPr>
            <a:r>
              <a:rPr lang="en-US" sz="2100"/>
              <a:t>Solution Pricing Estimates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100"/>
              <a:t>Future Roadmap</a:t>
            </a:r>
            <a:endParaRPr lang="en-US" sz="2100">
              <a:ea typeface="Amazon Ember"/>
              <a:cs typeface="Amazon Ember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100"/>
            </a:b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DAF8C56-ACB8-4760-A95E-49D9806D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75925-4F2C-F844-B3CB-1908BDDF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4E18-08E1-3A43-FA7B-BF7D6EC7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B60B-030F-7D5C-F289-90433E5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Pricing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53579-F7C4-1A40-41C5-D1D5810E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FF23F8-2728-2A53-A88E-FFDBD5E75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902583"/>
              </p:ext>
            </p:extLst>
          </p:nvPr>
        </p:nvGraphicFramePr>
        <p:xfrm>
          <a:off x="609600" y="1714500"/>
          <a:ext cx="10972800" cy="3322320"/>
        </p:xfrm>
        <a:graphic>
          <a:graphicData uri="http://schemas.openxmlformats.org/drawingml/2006/table">
            <a:tbl>
              <a:tblPr bandRow="1">
                <a:tableStyleId>{72833802-FEF1-4C79-8D5D-14CF1EAF98D9}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0690886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899644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5521327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00584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AWS Service</a:t>
                      </a:r>
                      <a:endParaRPr lang="af-ZA" sz="1600" b="1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Usage Assumption</a:t>
                      </a:r>
                      <a:endParaRPr lang="af-ZA" sz="1600" b="1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Monthly Cost (USD)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Notes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398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Lambda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3 functions, short runtime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$0.00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Under 1M free requests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41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S3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600" b="0" i="0" u="none" strike="noStrike" noProof="0">
                          <a:solidFill>
                            <a:schemeClr val="tx1"/>
                          </a:solidFill>
                          <a:latin typeface="Amazon Ember"/>
                        </a:rPr>
                        <a:t>~0.55 GB storage/month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$0.01 ~ $0.02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Storage cost grows monthly if no deletion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76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DynamoDB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600" b="0" i="0" u="none" strike="noStrike" noProof="0">
                          <a:solidFill>
                            <a:schemeClr val="tx1"/>
                          </a:solidFill>
                          <a:latin typeface="Amazon Ember"/>
                        </a:rPr>
                        <a:t>5M reads/writes (on-demand)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$6.56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R/W cost fixed; storage cost negligible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940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API Gateway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HTTP + WebSocket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$0.04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Free tier covers 1M requests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9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Transcribe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600" b="0" i="0" u="none" strike="noStrike" noProof="0">
                          <a:solidFill>
                            <a:schemeClr val="tx1"/>
                          </a:solidFill>
                          <a:latin typeface="Amazon Ember"/>
                        </a:rPr>
                        <a:t>220 mins of audio/month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$6.60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English audio transcription</a:t>
                      </a:r>
                      <a:endParaRPr lang="af-ZA" sz="160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80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 b="1">
                          <a:solidFill>
                            <a:schemeClr val="tx1"/>
                          </a:solidFill>
                        </a:rPr>
                        <a:t>Bedrock (Claude 3.5 Haiku)</a:t>
                      </a:r>
                      <a:endParaRPr lang="af-ZA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110 Q&amp;A/month (8.25K in 165K out tokens)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$0.67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600">
                          <a:solidFill>
                            <a:schemeClr val="tx1"/>
                          </a:solidFill>
                        </a:rPr>
                        <a:t>Input: $0.0008/1K tokens, Output: $0.004/1K tokens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4492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5F0CC2-E7F8-F36D-D4E8-92192D8B62C1}"/>
              </a:ext>
            </a:extLst>
          </p:cNvPr>
          <p:cNvSpPr txBox="1"/>
          <p:nvPr/>
        </p:nvSpPr>
        <p:spPr>
          <a:xfrm>
            <a:off x="607313" y="5331412"/>
            <a:ext cx="616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ea typeface="Amazon Ember"/>
                <a:cs typeface="Amazon Ember"/>
              </a:rPr>
              <a:t> Total Monthly Cost: $13.885, Annual Cost: $166.62 </a:t>
            </a:r>
            <a:endParaRPr lang="en-US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ea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9582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5E38-3105-E509-B151-45598A92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Future 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3FD78-CBB8-FD24-39D8-49494A76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F5D72A-05A9-B246-7836-F72B8481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185C2-99F3-D71B-EB98-B75438AD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00" y="6275098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57" name="Google Shape;520;p24">
            <a:extLst>
              <a:ext uri="{FF2B5EF4-FFF2-40B4-BE49-F238E27FC236}">
                <a16:creationId xmlns:a16="http://schemas.microsoft.com/office/drawing/2014/main" id="{DE8ABB75-86D4-2A1F-7D10-6BE38AA293F3}"/>
              </a:ext>
            </a:extLst>
          </p:cNvPr>
          <p:cNvGrpSpPr/>
          <p:nvPr/>
        </p:nvGrpSpPr>
        <p:grpSpPr>
          <a:xfrm>
            <a:off x="0" y="4632616"/>
            <a:ext cx="10503877" cy="1058032"/>
            <a:chOff x="1" y="3354801"/>
            <a:chExt cx="8433454" cy="1058032"/>
          </a:xfrm>
        </p:grpSpPr>
        <p:sp>
          <p:nvSpPr>
            <p:cNvPr id="58" name="Google Shape;521;p24">
              <a:extLst>
                <a:ext uri="{FF2B5EF4-FFF2-40B4-BE49-F238E27FC236}">
                  <a16:creationId xmlns:a16="http://schemas.microsoft.com/office/drawing/2014/main" id="{731F393C-A9EA-49C6-67E7-2276A01B49E1}"/>
                </a:ext>
              </a:extLst>
            </p:cNvPr>
            <p:cNvSpPr/>
            <p:nvPr/>
          </p:nvSpPr>
          <p:spPr>
            <a:xfrm>
              <a:off x="1" y="3492752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22;p24">
              <a:extLst>
                <a:ext uri="{FF2B5EF4-FFF2-40B4-BE49-F238E27FC236}">
                  <a16:creationId xmlns:a16="http://schemas.microsoft.com/office/drawing/2014/main" id="{7B492044-5D2F-7FDB-069B-44BEF0D9B9E4}"/>
                </a:ext>
              </a:extLst>
            </p:cNvPr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3;p24">
              <a:extLst>
                <a:ext uri="{FF2B5EF4-FFF2-40B4-BE49-F238E27FC236}">
                  <a16:creationId xmlns:a16="http://schemas.microsoft.com/office/drawing/2014/main" id="{B56653EF-AD8A-1412-A30F-6EB6AA601233}"/>
                </a:ext>
              </a:extLst>
            </p:cNvPr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524;p24">
              <a:extLst>
                <a:ext uri="{FF2B5EF4-FFF2-40B4-BE49-F238E27FC236}">
                  <a16:creationId xmlns:a16="http://schemas.microsoft.com/office/drawing/2014/main" id="{8AE1DBCB-8E9E-8F6E-8C1B-CF4168045FA4}"/>
                </a:ext>
              </a:extLst>
            </p:cNvPr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62" name="Google Shape;525;p24">
                <a:extLst>
                  <a:ext uri="{FF2B5EF4-FFF2-40B4-BE49-F238E27FC236}">
                    <a16:creationId xmlns:a16="http://schemas.microsoft.com/office/drawing/2014/main" id="{10CE7812-F8BF-8DF0-E4A2-E52E0C57D711}"/>
                  </a:ext>
                </a:extLst>
              </p:cNvPr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26;p24">
                <a:extLst>
                  <a:ext uri="{FF2B5EF4-FFF2-40B4-BE49-F238E27FC236}">
                    <a16:creationId xmlns:a16="http://schemas.microsoft.com/office/drawing/2014/main" id="{9473AA15-2E77-5388-C433-374C524CC3E8}"/>
                  </a:ext>
                </a:extLst>
              </p:cNvPr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527;p24">
                <a:extLst>
                  <a:ext uri="{FF2B5EF4-FFF2-40B4-BE49-F238E27FC236}">
                    <a16:creationId xmlns:a16="http://schemas.microsoft.com/office/drawing/2014/main" id="{6B686956-145A-1B86-69BB-48315DBB0F45}"/>
                  </a:ext>
                </a:extLst>
              </p:cNvPr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528;p24">
                <a:extLst>
                  <a:ext uri="{FF2B5EF4-FFF2-40B4-BE49-F238E27FC236}">
                    <a16:creationId xmlns:a16="http://schemas.microsoft.com/office/drawing/2014/main" id="{35DFE002-42F4-72BD-CB26-749ADF59EDD6}"/>
                  </a:ext>
                </a:extLst>
              </p:cNvPr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529;p24">
                <a:extLst>
                  <a:ext uri="{FF2B5EF4-FFF2-40B4-BE49-F238E27FC236}">
                    <a16:creationId xmlns:a16="http://schemas.microsoft.com/office/drawing/2014/main" id="{EE2133F4-E53F-36A6-7D1F-CF1E5E67CC60}"/>
                  </a:ext>
                </a:extLst>
              </p:cNvPr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530;p24">
                <a:extLst>
                  <a:ext uri="{FF2B5EF4-FFF2-40B4-BE49-F238E27FC236}">
                    <a16:creationId xmlns:a16="http://schemas.microsoft.com/office/drawing/2014/main" id="{6C44C063-ADF4-726E-9ACF-46EAD739C774}"/>
                  </a:ext>
                </a:extLst>
              </p:cNvPr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531;p24">
                <a:extLst>
                  <a:ext uri="{FF2B5EF4-FFF2-40B4-BE49-F238E27FC236}">
                    <a16:creationId xmlns:a16="http://schemas.microsoft.com/office/drawing/2014/main" id="{76B38452-2F14-A6E1-CE36-F9351BFB2188}"/>
                  </a:ext>
                </a:extLst>
              </p:cNvPr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532;p24">
                <a:extLst>
                  <a:ext uri="{FF2B5EF4-FFF2-40B4-BE49-F238E27FC236}">
                    <a16:creationId xmlns:a16="http://schemas.microsoft.com/office/drawing/2014/main" id="{916ADC3B-8F21-4397-012E-8AA0E693A1A7}"/>
                  </a:ext>
                </a:extLst>
              </p:cNvPr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533;p24">
                <a:extLst>
                  <a:ext uri="{FF2B5EF4-FFF2-40B4-BE49-F238E27FC236}">
                    <a16:creationId xmlns:a16="http://schemas.microsoft.com/office/drawing/2014/main" id="{DDFD0C53-10E3-2D5D-4E25-AF4D5AA5CD88}"/>
                  </a:ext>
                </a:extLst>
              </p:cNvPr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534;p24">
                <a:extLst>
                  <a:ext uri="{FF2B5EF4-FFF2-40B4-BE49-F238E27FC236}">
                    <a16:creationId xmlns:a16="http://schemas.microsoft.com/office/drawing/2014/main" id="{BB46CC75-9A68-A6B6-0811-10F18388A177}"/>
                  </a:ext>
                </a:extLst>
              </p:cNvPr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535;p24">
                <a:extLst>
                  <a:ext uri="{FF2B5EF4-FFF2-40B4-BE49-F238E27FC236}">
                    <a16:creationId xmlns:a16="http://schemas.microsoft.com/office/drawing/2014/main" id="{50566230-EB3B-9CE5-95B4-1BAA429B4D91}"/>
                  </a:ext>
                </a:extLst>
              </p:cNvPr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7" name="Google Shape;537;p24">
            <a:extLst>
              <a:ext uri="{FF2B5EF4-FFF2-40B4-BE49-F238E27FC236}">
                <a16:creationId xmlns:a16="http://schemas.microsoft.com/office/drawing/2014/main" id="{A75D5399-7AD0-A0D6-3167-6F08931F307C}"/>
              </a:ext>
            </a:extLst>
          </p:cNvPr>
          <p:cNvSpPr/>
          <p:nvPr/>
        </p:nvSpPr>
        <p:spPr>
          <a:xfrm>
            <a:off x="4626860" y="3719046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23" y="1"/>
                </a:moveTo>
                <a:cubicBezTo>
                  <a:pt x="4394" y="1"/>
                  <a:pt x="0" y="4394"/>
                  <a:pt x="0" y="9823"/>
                </a:cubicBezTo>
                <a:cubicBezTo>
                  <a:pt x="0" y="14598"/>
                  <a:pt x="3393" y="18610"/>
                  <a:pt x="7906" y="19503"/>
                </a:cubicBezTo>
                <a:lnTo>
                  <a:pt x="9394" y="33172"/>
                </a:lnTo>
                <a:lnTo>
                  <a:pt x="10251" y="33172"/>
                </a:lnTo>
                <a:lnTo>
                  <a:pt x="11752" y="19503"/>
                </a:lnTo>
                <a:cubicBezTo>
                  <a:pt x="16252" y="18610"/>
                  <a:pt x="19657" y="14598"/>
                  <a:pt x="19657" y="9823"/>
                </a:cubicBezTo>
                <a:cubicBezTo>
                  <a:pt x="19657" y="4394"/>
                  <a:pt x="15252" y="1"/>
                  <a:pt x="98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400">
              <a:solidFill>
                <a:srgbClr val="FFFFFF"/>
              </a:solidFill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538;p24">
            <a:extLst>
              <a:ext uri="{FF2B5EF4-FFF2-40B4-BE49-F238E27FC236}">
                <a16:creationId xmlns:a16="http://schemas.microsoft.com/office/drawing/2014/main" id="{D75C964C-A5A2-5ED7-A9BD-B6FD4576599D}"/>
              </a:ext>
            </a:extLst>
          </p:cNvPr>
          <p:cNvSpPr txBox="1"/>
          <p:nvPr/>
        </p:nvSpPr>
        <p:spPr>
          <a:xfrm>
            <a:off x="4111091" y="171906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Test</a:t>
            </a:r>
            <a:endParaRPr sz="2400" b="1">
              <a:solidFill>
                <a:schemeClr val="accent4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9" name="Google Shape;539;p24">
            <a:extLst>
              <a:ext uri="{FF2B5EF4-FFF2-40B4-BE49-F238E27FC236}">
                <a16:creationId xmlns:a16="http://schemas.microsoft.com/office/drawing/2014/main" id="{A8815E39-C110-4B45-615F-9E058D1A323B}"/>
              </a:ext>
            </a:extLst>
          </p:cNvPr>
          <p:cNvSpPr txBox="1"/>
          <p:nvPr/>
        </p:nvSpPr>
        <p:spPr>
          <a:xfrm>
            <a:off x="3801402" y="2199879"/>
            <a:ext cx="2863028" cy="12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User testing and feedback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Enterprise security features</a:t>
            </a:r>
          </a:p>
        </p:txBody>
      </p:sp>
      <p:sp>
        <p:nvSpPr>
          <p:cNvPr id="1041" name="Google Shape;541;p24">
            <a:extLst>
              <a:ext uri="{FF2B5EF4-FFF2-40B4-BE49-F238E27FC236}">
                <a16:creationId xmlns:a16="http://schemas.microsoft.com/office/drawing/2014/main" id="{595A9E35-1F3B-4104-97B7-0D8A835E5323}"/>
              </a:ext>
            </a:extLst>
          </p:cNvPr>
          <p:cNvSpPr/>
          <p:nvPr/>
        </p:nvSpPr>
        <p:spPr>
          <a:xfrm>
            <a:off x="7487510" y="375538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35" y="1"/>
                </a:moveTo>
                <a:cubicBezTo>
                  <a:pt x="4406" y="1"/>
                  <a:pt x="1" y="4394"/>
                  <a:pt x="1" y="9823"/>
                </a:cubicBezTo>
                <a:cubicBezTo>
                  <a:pt x="1" y="14598"/>
                  <a:pt x="3406" y="18610"/>
                  <a:pt x="7906" y="19503"/>
                </a:cubicBezTo>
                <a:lnTo>
                  <a:pt x="9407" y="33172"/>
                </a:lnTo>
                <a:lnTo>
                  <a:pt x="10264" y="33172"/>
                </a:lnTo>
                <a:lnTo>
                  <a:pt x="11752" y="19503"/>
                </a:lnTo>
                <a:cubicBezTo>
                  <a:pt x="16265" y="18610"/>
                  <a:pt x="19658" y="14598"/>
                  <a:pt x="19658" y="9823"/>
                </a:cubicBezTo>
                <a:cubicBezTo>
                  <a:pt x="19658" y="4394"/>
                  <a:pt x="15265" y="1"/>
                  <a:pt x="98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400">
              <a:solidFill>
                <a:srgbClr val="FFFFFF"/>
              </a:solidFill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542;p24">
            <a:extLst>
              <a:ext uri="{FF2B5EF4-FFF2-40B4-BE49-F238E27FC236}">
                <a16:creationId xmlns:a16="http://schemas.microsoft.com/office/drawing/2014/main" id="{4342B9D9-980C-27E9-04B4-F64F26BDC603}"/>
              </a:ext>
            </a:extLst>
          </p:cNvPr>
          <p:cNvSpPr txBox="1"/>
          <p:nvPr/>
        </p:nvSpPr>
        <p:spPr>
          <a:xfrm>
            <a:off x="6825828" y="171906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Scale</a:t>
            </a:r>
            <a:endParaRPr sz="2400" b="1" dirty="0">
              <a:solidFill>
                <a:schemeClr val="accent4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3" name="Google Shape;543;p24">
            <a:extLst>
              <a:ext uri="{FF2B5EF4-FFF2-40B4-BE49-F238E27FC236}">
                <a16:creationId xmlns:a16="http://schemas.microsoft.com/office/drawing/2014/main" id="{7A180972-D100-9A75-08F8-12D67078DB34}"/>
              </a:ext>
            </a:extLst>
          </p:cNvPr>
          <p:cNvSpPr txBox="1"/>
          <p:nvPr/>
        </p:nvSpPr>
        <p:spPr>
          <a:xfrm>
            <a:off x="6511158" y="2221457"/>
            <a:ext cx="2558760" cy="112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Adoption as an internal enablement</a:t>
            </a:r>
            <a:r>
              <a:rPr lang="en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 tool </a:t>
            </a:r>
            <a:endParaRPr lang="en-US" dirty="0">
              <a:solidFill>
                <a:schemeClr val="accent2"/>
              </a:solidFill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549;p24">
            <a:extLst>
              <a:ext uri="{FF2B5EF4-FFF2-40B4-BE49-F238E27FC236}">
                <a16:creationId xmlns:a16="http://schemas.microsoft.com/office/drawing/2014/main" id="{97562D90-BAC8-DACC-03DA-A2B6825C0844}"/>
              </a:ext>
            </a:extLst>
          </p:cNvPr>
          <p:cNvSpPr/>
          <p:nvPr/>
        </p:nvSpPr>
        <p:spPr>
          <a:xfrm>
            <a:off x="1513493" y="375538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35" y="1"/>
                </a:moveTo>
                <a:cubicBezTo>
                  <a:pt x="4406" y="1"/>
                  <a:pt x="1" y="4394"/>
                  <a:pt x="1" y="9823"/>
                </a:cubicBezTo>
                <a:cubicBezTo>
                  <a:pt x="1" y="14598"/>
                  <a:pt x="3394" y="18610"/>
                  <a:pt x="7906" y="19503"/>
                </a:cubicBezTo>
                <a:lnTo>
                  <a:pt x="9407" y="33172"/>
                </a:lnTo>
                <a:lnTo>
                  <a:pt x="10252" y="33172"/>
                </a:lnTo>
                <a:lnTo>
                  <a:pt x="11752" y="19503"/>
                </a:lnTo>
                <a:cubicBezTo>
                  <a:pt x="16265" y="18610"/>
                  <a:pt x="19658" y="14598"/>
                  <a:pt x="19658" y="9823"/>
                </a:cubicBezTo>
                <a:cubicBezTo>
                  <a:pt x="19658" y="4394"/>
                  <a:pt x="15253" y="1"/>
                  <a:pt x="98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800">
              <a:solidFill>
                <a:srgbClr val="FFFFFF"/>
              </a:solidFill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0" name="Google Shape;550;p24">
            <a:extLst>
              <a:ext uri="{FF2B5EF4-FFF2-40B4-BE49-F238E27FC236}">
                <a16:creationId xmlns:a16="http://schemas.microsoft.com/office/drawing/2014/main" id="{F594D05F-30D5-1470-18F2-8B4950C10C3F}"/>
              </a:ext>
            </a:extLst>
          </p:cNvPr>
          <p:cNvSpPr txBox="1"/>
          <p:nvPr/>
        </p:nvSpPr>
        <p:spPr>
          <a:xfrm>
            <a:off x="851781" y="1781142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ea typeface="Fira Sans Extra Condensed Medium"/>
                <a:cs typeface="Fira Sans Extra Condensed Medium"/>
                <a:sym typeface="Fira Sans Extra Condensed Medium"/>
              </a:rPr>
              <a:t>Refine</a:t>
            </a:r>
            <a:endParaRPr sz="2400" b="1">
              <a:solidFill>
                <a:schemeClr val="accent4"/>
              </a:solidFill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1" name="Google Shape;551;p24">
            <a:extLst>
              <a:ext uri="{FF2B5EF4-FFF2-40B4-BE49-F238E27FC236}">
                <a16:creationId xmlns:a16="http://schemas.microsoft.com/office/drawing/2014/main" id="{A98A6B6C-CD21-0A15-777A-E8705FCDBDED}"/>
              </a:ext>
            </a:extLst>
          </p:cNvPr>
          <p:cNvSpPr txBox="1"/>
          <p:nvPr/>
        </p:nvSpPr>
        <p:spPr>
          <a:xfrm>
            <a:off x="432065" y="2221457"/>
            <a:ext cx="3179311" cy="149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Implementation of RAG models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  <a:ea typeface="Roboto"/>
                <a:cs typeface="Roboto"/>
                <a:sym typeface="Roboto"/>
              </a:rPr>
              <a:t>Responses displayed in more formats, languages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chemeClr val="accent2"/>
              </a:solidFill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C01731-4446-9E07-032A-63FA57B4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10" y="4175938"/>
            <a:ext cx="1465690" cy="14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0"/>
      <p:bldP spid="1039" grpId="0"/>
      <p:bldP spid="1042" grpId="0"/>
      <p:bldP spid="1043" grpId="0"/>
      <p:bldP spid="1050" grpId="0"/>
      <p:bldP spid="10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C37E8-E04A-0ACC-E5C5-9877443C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6D2AA-ECF3-E138-0917-C6DCFC82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Thank you!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996F77-9E49-5A41-02F6-3496B3E1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50C3-DAA0-1F73-D3BE-0DC3CB041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A107FB-2FF7-A4A1-FA3E-E97C0530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Team 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889D3-9765-A9AF-7B61-C1FC9CE6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5CA1-291B-854A-2D34-C86F36D4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36D95-C058-C149-E69D-AF453200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CF20C-2FAC-CFE7-50DF-A88263B4A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5" y="1859085"/>
            <a:ext cx="1778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E6C1E-AAD4-40C0-48C8-3D3927672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30" y="1850293"/>
            <a:ext cx="1778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CDE05-ECA0-0567-7ED8-CB104E6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0" y="1859085"/>
            <a:ext cx="1778000" cy="317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461B3-E2B4-F11F-D016-BD59CFB19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12" y="1841500"/>
            <a:ext cx="17780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70ACF-BBF6-B693-DDEA-DA50EA32E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65" y="1859085"/>
            <a:ext cx="1778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43A2-0F6F-9384-81BD-5CFD2675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B36E-D7BD-644D-1EA3-F59E682E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A3AAA-4440-99A1-B23C-DCE5DED6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BE802-07FE-56FD-3033-064EA0B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C659-52FB-CE2C-85D1-59DEE07C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and experienced SAs often face…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86299-13A0-5A5A-3AB1-C665DF4A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4D387-0907-9A82-3B17-63C7243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55" y="2077110"/>
            <a:ext cx="1276680" cy="1276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42F5D-1C1D-F32C-3B55-A8B9CDCCBBF1}"/>
              </a:ext>
            </a:extLst>
          </p:cNvPr>
          <p:cNvSpPr txBox="1"/>
          <p:nvPr/>
        </p:nvSpPr>
        <p:spPr>
          <a:xfrm>
            <a:off x="1115268" y="3659996"/>
            <a:ext cx="2452254" cy="92333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</a:rPr>
              <a:t>Pressure to answer questions and look for solutions live</a:t>
            </a:r>
            <a:endParaRPr lang="en-US" b="1">
              <a:solidFill>
                <a:schemeClr val="accent4"/>
              </a:solidFill>
              <a:ea typeface="Amazon Ember"/>
              <a:cs typeface="Amazon Emb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E487-EB48-3964-F4D1-5E0FF340F03A}"/>
              </a:ext>
            </a:extLst>
          </p:cNvPr>
          <p:cNvSpPr txBox="1"/>
          <p:nvPr/>
        </p:nvSpPr>
        <p:spPr>
          <a:xfrm>
            <a:off x="4725440" y="3659996"/>
            <a:ext cx="274112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</a:rPr>
              <a:t>Trust gaps when questions can’t be answered immediately</a:t>
            </a:r>
            <a:endParaRPr lang="en-US" b="1">
              <a:solidFill>
                <a:schemeClr val="accent4"/>
              </a:solidFill>
              <a:ea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F904D3-DCDC-972A-E2BB-E2C0E4912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9" y="2077110"/>
            <a:ext cx="1276681" cy="1276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048639-E5FE-4B95-51E7-A384D0EE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955" y="2004806"/>
            <a:ext cx="1421287" cy="1421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918D36-61BE-E621-AC92-949AE1B91BF6}"/>
              </a:ext>
            </a:extLst>
          </p:cNvPr>
          <p:cNvSpPr txBox="1"/>
          <p:nvPr/>
        </p:nvSpPr>
        <p:spPr>
          <a:xfrm>
            <a:off x="8362018" y="3659996"/>
            <a:ext cx="2561163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</a:rPr>
              <a:t>Increased follow-up meetings to address unresolved queries</a:t>
            </a:r>
            <a:endParaRPr lang="en-US" b="1">
              <a:solidFill>
                <a:schemeClr val="accent4"/>
              </a:solidFill>
              <a:ea typeface="Amazon Ember"/>
              <a:cs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0065D-26B1-EE4E-9A2D-358AD471A691}"/>
              </a:ext>
            </a:extLst>
          </p:cNvPr>
          <p:cNvSpPr txBox="1"/>
          <p:nvPr/>
        </p:nvSpPr>
        <p:spPr>
          <a:xfrm>
            <a:off x="4290561" y="4774458"/>
            <a:ext cx="361087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1600">
                <a:latin typeface="Amazon Ember Display"/>
              </a:rPr>
              <a:t>Companies lose $62M annually due to poor customer service, with 35% from ineffective communication in sales and support </a:t>
            </a:r>
            <a:endParaRPr lang="en-US" sz="1600">
              <a:latin typeface="Amazon Ember Display"/>
              <a:ea typeface="Amazon Ember Display"/>
              <a:cs typeface="Amazon Embe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36B40-EA50-8CBA-6B95-2DB53AE024FE}"/>
              </a:ext>
            </a:extLst>
          </p:cNvPr>
          <p:cNvSpPr txBox="1"/>
          <p:nvPr/>
        </p:nvSpPr>
        <p:spPr>
          <a:xfrm>
            <a:off x="630736" y="4774458"/>
            <a:ext cx="316591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Amazon Ember Display"/>
                <a:ea typeface="Amazon Ember Display"/>
                <a:cs typeface="Amazon Ember Display"/>
              </a:rPr>
              <a:t>Difficult to simultaneously manage the conversation flow, recall technical details, and access relevant documentation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1600">
              <a:latin typeface="Amazon Ember Display"/>
              <a:ea typeface="Amazon Ember Display"/>
              <a:cs typeface="Amazon Ember Displa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DD5F4-7E7D-7A00-D253-8E768C855D3E}"/>
              </a:ext>
            </a:extLst>
          </p:cNvPr>
          <p:cNvSpPr txBox="1"/>
          <p:nvPr/>
        </p:nvSpPr>
        <p:spPr>
          <a:xfrm>
            <a:off x="8361977" y="4774458"/>
            <a:ext cx="33160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Amazon Ember Display"/>
                <a:ea typeface="Amazon Ember Display"/>
                <a:cs typeface="Amazon Ember Display"/>
              </a:rPr>
              <a:t>These delays extend timelines and divert resources, undermining efficiency and project outcomes for all parties.</a:t>
            </a:r>
            <a:endParaRPr lang="en-US">
              <a:latin typeface="Amazon Ember"/>
              <a:ea typeface="Amazon Ember"/>
              <a:cs typeface="Amazon Ember"/>
            </a:endParaRPr>
          </a:p>
          <a:p>
            <a:pPr marL="283210" indent="-283210">
              <a:buFont typeface="Arial"/>
              <a:buChar char="•"/>
            </a:pPr>
            <a:endParaRPr lang="en-US" sz="1600">
              <a:latin typeface="Amazon Ember Display"/>
              <a:ea typeface="Amazon Ember Display"/>
              <a:cs typeface="Amazon Embe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317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6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0DC9-1AFB-BE21-1ADB-CACA8829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46DA31-8B33-B60E-5312-69979F4B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SA Genie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6B9E1-AC69-4FCA-6B89-84BB5CFA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285A-9C2B-C3FF-308B-CEB8E5CB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D8B6B-3F4D-E162-24EF-742CFB68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27" y="2013660"/>
            <a:ext cx="3251200" cy="3251200"/>
          </a:xfrm>
          <a:prstGeom prst="rect">
            <a:avLst/>
          </a:prstGeom>
        </p:spPr>
      </p:pic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13B1E46A-C2FC-E1AD-2127-7396673D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478" y="2708183"/>
            <a:ext cx="4523362" cy="632298"/>
          </a:xfrm>
          <a:custGeom>
            <a:avLst/>
            <a:gdLst>
              <a:gd name="connsiteX0" fmla="*/ 4523362 w 4523362"/>
              <a:gd name="connsiteY0" fmla="*/ 0 h 632298"/>
              <a:gd name="connsiteX1" fmla="*/ 3190673 w 4523362"/>
              <a:gd name="connsiteY1" fmla="*/ 0 h 632298"/>
              <a:gd name="connsiteX2" fmla="*/ 2558375 w 4523362"/>
              <a:gd name="connsiteY2" fmla="*/ 632298 h 632298"/>
              <a:gd name="connsiteX3" fmla="*/ 0 w 4523362"/>
              <a:gd name="connsiteY3" fmla="*/ 622570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62" h="632298">
                <a:moveTo>
                  <a:pt x="4523362" y="0"/>
                </a:moveTo>
                <a:lnTo>
                  <a:pt x="3190673" y="0"/>
                </a:lnTo>
                <a:lnTo>
                  <a:pt x="2558375" y="632298"/>
                </a:lnTo>
                <a:lnTo>
                  <a:pt x="0" y="622570"/>
                </a:lnTo>
              </a:path>
            </a:pathLst>
          </a:custGeom>
          <a:noFill/>
          <a:ln w="28575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54762475-BC90-4633-40BC-37714260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205538" y="4383145"/>
            <a:ext cx="4523362" cy="632298"/>
          </a:xfrm>
          <a:custGeom>
            <a:avLst/>
            <a:gdLst>
              <a:gd name="connsiteX0" fmla="*/ 4523362 w 4523362"/>
              <a:gd name="connsiteY0" fmla="*/ 0 h 632298"/>
              <a:gd name="connsiteX1" fmla="*/ 3190673 w 4523362"/>
              <a:gd name="connsiteY1" fmla="*/ 0 h 632298"/>
              <a:gd name="connsiteX2" fmla="*/ 2558375 w 4523362"/>
              <a:gd name="connsiteY2" fmla="*/ 632298 h 632298"/>
              <a:gd name="connsiteX3" fmla="*/ 0 w 4523362"/>
              <a:gd name="connsiteY3" fmla="*/ 622570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62" h="632298">
                <a:moveTo>
                  <a:pt x="4523362" y="0"/>
                </a:moveTo>
                <a:lnTo>
                  <a:pt x="3190673" y="0"/>
                </a:lnTo>
                <a:lnTo>
                  <a:pt x="2558375" y="632298"/>
                </a:lnTo>
                <a:lnTo>
                  <a:pt x="0" y="622570"/>
                </a:lnTo>
              </a:path>
            </a:pathLst>
          </a:custGeom>
          <a:noFill/>
          <a:ln w="28575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36CA3CF5-1447-CF13-1454-BED561FBB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444594" y="2447413"/>
            <a:ext cx="4523362" cy="632298"/>
          </a:xfrm>
          <a:custGeom>
            <a:avLst/>
            <a:gdLst>
              <a:gd name="connsiteX0" fmla="*/ 4523362 w 4523362"/>
              <a:gd name="connsiteY0" fmla="*/ 0 h 632298"/>
              <a:gd name="connsiteX1" fmla="*/ 3190673 w 4523362"/>
              <a:gd name="connsiteY1" fmla="*/ 0 h 632298"/>
              <a:gd name="connsiteX2" fmla="*/ 2558375 w 4523362"/>
              <a:gd name="connsiteY2" fmla="*/ 632298 h 632298"/>
              <a:gd name="connsiteX3" fmla="*/ 0 w 4523362"/>
              <a:gd name="connsiteY3" fmla="*/ 622570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62" h="632298">
                <a:moveTo>
                  <a:pt x="4523362" y="0"/>
                </a:moveTo>
                <a:lnTo>
                  <a:pt x="3190673" y="0"/>
                </a:lnTo>
                <a:lnTo>
                  <a:pt x="2558375" y="632298"/>
                </a:lnTo>
                <a:lnTo>
                  <a:pt x="0" y="622570"/>
                </a:lnTo>
              </a:path>
            </a:pathLst>
          </a:custGeom>
          <a:noFill/>
          <a:ln w="28575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85011B7-21E6-064E-19A0-6F5F3B634328}"/>
              </a:ext>
            </a:extLst>
          </p:cNvPr>
          <p:cNvSpPr txBox="1"/>
          <p:nvPr/>
        </p:nvSpPr>
        <p:spPr>
          <a:xfrm flipH="1">
            <a:off x="8313599" y="5082820"/>
            <a:ext cx="286389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Secure identity and access management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6DC3432-4BDB-2347-2B74-8968FB36E902}"/>
              </a:ext>
            </a:extLst>
          </p:cNvPr>
          <p:cNvSpPr txBox="1"/>
          <p:nvPr/>
        </p:nvSpPr>
        <p:spPr>
          <a:xfrm flipH="1">
            <a:off x="8313599" y="4266074"/>
            <a:ext cx="2211432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2000" b="1">
                <a:solidFill>
                  <a:schemeClr val="accent4"/>
                </a:solidFill>
              </a:rPr>
              <a:t>Data Protection and Privacy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4063DF-C325-70F1-1ACC-38094AF3471E}"/>
              </a:ext>
            </a:extLst>
          </p:cNvPr>
          <p:cNvSpPr txBox="1"/>
          <p:nvPr/>
        </p:nvSpPr>
        <p:spPr>
          <a:xfrm flipH="1">
            <a:off x="8500333" y="2485586"/>
            <a:ext cx="286389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Re-usable across meeting platforms such as Amazon Chime and Microsoft Teams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5ADEB2F-98BB-C488-EF4D-0AAED18B5145}"/>
              </a:ext>
            </a:extLst>
          </p:cNvPr>
          <p:cNvSpPr txBox="1"/>
          <p:nvPr/>
        </p:nvSpPr>
        <p:spPr>
          <a:xfrm flipH="1">
            <a:off x="8313599" y="1722782"/>
            <a:ext cx="2863890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</a:rPr>
              <a:t>Cross-platform Compatibility</a:t>
            </a:r>
            <a:endParaRPr lang="en-GB" sz="2000">
              <a:solidFill>
                <a:schemeClr val="accent4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B45274-8859-584D-0695-8B53859519DF}"/>
              </a:ext>
            </a:extLst>
          </p:cNvPr>
          <p:cNvSpPr txBox="1"/>
          <p:nvPr/>
        </p:nvSpPr>
        <p:spPr>
          <a:xfrm flipH="1">
            <a:off x="851186" y="3383869"/>
            <a:ext cx="286389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Answers are powered by GenAI, and displayed near real-time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A1F7E7-89E7-5845-5611-18A0F07D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23" y="920906"/>
            <a:ext cx="10972800" cy="535531"/>
          </a:xfrm>
        </p:spPr>
        <p:txBody>
          <a:bodyPr/>
          <a:lstStyle/>
          <a:p>
            <a:r>
              <a:rPr lang="en-US"/>
              <a:t>Key Features of SA Genie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DEBB2-69B3-D3B0-93DD-A658A082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B4F191-2F48-461D-CCD7-424F9AAB8C01}"/>
              </a:ext>
            </a:extLst>
          </p:cNvPr>
          <p:cNvSpPr txBox="1"/>
          <p:nvPr/>
        </p:nvSpPr>
        <p:spPr>
          <a:xfrm flipH="1">
            <a:off x="785916" y="2871189"/>
            <a:ext cx="2679448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</a:rPr>
              <a:t>Invisible Overlay </a:t>
            </a:r>
          </a:p>
          <a:p>
            <a:pPr algn="l"/>
            <a:endParaRPr lang="en-GB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9B45E-1944-7556-7344-ED18962D4D8D}"/>
              </a:ext>
            </a:extLst>
          </p:cNvPr>
          <p:cNvSpPr txBox="1"/>
          <p:nvPr/>
        </p:nvSpPr>
        <p:spPr>
          <a:xfrm>
            <a:off x="3256547" y="529389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726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animBg="1"/>
      <p:bldP spid="197" grpId="0" animBg="1"/>
      <p:bldP spid="208" grpId="0"/>
      <p:bldP spid="207" grpId="0"/>
      <p:bldP spid="202" grpId="0"/>
      <p:bldP spid="201" grpId="0"/>
      <p:bldP spid="200" grpId="0"/>
      <p:bldP spid="1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A13B-AF3F-3D1E-7404-9C9210EB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Overall, SA Genie aims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1730-6BF9-865D-6E5C-089309CD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17173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 the need for follow up meetings or emails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 faster technical support without disrupting screen share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Improve SA’s confidence in responses and customer trust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13BC1-3210-E009-8F34-C27D51B3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AWS tech u - custom polors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232F3E"/>
      </a:accent1>
      <a:accent2>
        <a:srgbClr val="FFFFFF"/>
      </a:accent2>
      <a:accent3>
        <a:srgbClr val="36C2B4"/>
      </a:accent3>
      <a:accent4>
        <a:srgbClr val="FF9900"/>
      </a:accent4>
      <a:accent5>
        <a:srgbClr val="545B64"/>
      </a:accent5>
      <a:accent6>
        <a:srgbClr val="879196"/>
      </a:accent6>
      <a:hlink>
        <a:srgbClr val="FF9900"/>
      </a:hlink>
      <a:folHlink>
        <a:srgbClr val="FD5195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owerpoint Template_Confidential_Dark_2023" id="{463E695A-4BAE-424E-B680-2F75D0DFEED5}" vid="{CA3363DD-9A8F-2D42-A824-14548664B07C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Template_Confidential_Dark_2023</Template>
  <TotalTime>761</TotalTime>
  <Words>836</Words>
  <Application>Microsoft Macintosh PowerPoint</Application>
  <PresentationFormat>Widescreen</PresentationFormat>
  <Paragraphs>165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Fira Sans Extra Condensed</vt:lpstr>
      <vt:lpstr>Fira Sans Extra Condensed Medium</vt:lpstr>
      <vt:lpstr>Lucida Console</vt:lpstr>
      <vt:lpstr>Roboto</vt:lpstr>
      <vt:lpstr>Amazon Ember Mono</vt:lpstr>
      <vt:lpstr>Wingdings</vt:lpstr>
      <vt:lpstr>Amazon Ember Display</vt:lpstr>
      <vt:lpstr>Arial</vt:lpstr>
      <vt:lpstr>Amazon Ember</vt:lpstr>
      <vt:lpstr>AWS Confidential Dark</vt:lpstr>
      <vt:lpstr>SA Genie</vt:lpstr>
      <vt:lpstr>Agenda</vt:lpstr>
      <vt:lpstr>Team Introduction</vt:lpstr>
      <vt:lpstr>Team Introduction</vt:lpstr>
      <vt:lpstr>The Problem</vt:lpstr>
      <vt:lpstr>New and experienced SAs often face…</vt:lpstr>
      <vt:lpstr>SA Genie</vt:lpstr>
      <vt:lpstr>Key Features of SA Genie</vt:lpstr>
      <vt:lpstr>Overall, SA Genie aims to…</vt:lpstr>
      <vt:lpstr>Live Demonstration</vt:lpstr>
      <vt:lpstr>Technical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Pricing Estimates</vt:lpstr>
      <vt:lpstr>Solution Pricing Estimates</vt:lpstr>
      <vt:lpstr>Solution Pricing Estimates</vt:lpstr>
      <vt:lpstr>Future Roadmap</vt:lpstr>
      <vt:lpstr>Future Roadmap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Arurkar, Rucha Nandkumar</dc:creator>
  <cp:lastModifiedBy>Teo, Megan</cp:lastModifiedBy>
  <cp:revision>2</cp:revision>
  <dcterms:created xsi:type="dcterms:W3CDTF">2023-05-15T11:56:30Z</dcterms:created>
  <dcterms:modified xsi:type="dcterms:W3CDTF">2025-06-24T04:32:36Z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2025-06-05T08:23:54Z</vt:lpwstr>
  </property>
  <property fmtid="{D5CDD505-2E9C-101B-9397-08002B2CF9AE}" pid="4" name="MSIP_Label_19e68092-05df-4271-8e3e-b2a4c82ba797_Method">
    <vt:lpwstr>Privileged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039adf9a-c183-42c8-8108-82265c98bce0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50, 0, 1, 1</vt:lpwstr>
  </property>
</Properties>
</file>